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72" r:id="rId3"/>
    <p:sldId id="257" r:id="rId4"/>
    <p:sldId id="273" r:id="rId5"/>
    <p:sldId id="258" r:id="rId6"/>
    <p:sldId id="260" r:id="rId7"/>
    <p:sldId id="259" r:id="rId8"/>
    <p:sldId id="262" r:id="rId9"/>
    <p:sldId id="269" r:id="rId10"/>
    <p:sldId id="270" r:id="rId11"/>
    <p:sldId id="271" r:id="rId12"/>
    <p:sldId id="274" r:id="rId13"/>
    <p:sldId id="277" r:id="rId14"/>
    <p:sldId id="275" r:id="rId15"/>
    <p:sldId id="276" r:id="rId16"/>
    <p:sldId id="278" r:id="rId17"/>
    <p:sldId id="26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BF9"/>
    <a:srgbClr val="68C0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40000" autoAdjust="0"/>
  </p:normalViewPr>
  <p:slideViewPr>
    <p:cSldViewPr snapToGrid="0">
      <p:cViewPr varScale="1">
        <p:scale>
          <a:sx n="39" d="100"/>
          <a:sy n="39" d="100"/>
        </p:scale>
        <p:origin x="233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7ACE8-C495-4D3E-A07B-3E0F46E8463E}" type="datetimeFigureOut">
              <a:rPr lang="en-US" smtClean="0"/>
              <a:t>9/18/2018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1B4653-8BA9-40DC-A3D2-D1070BBC9FA1}" type="slidenum">
              <a:rPr lang="en-US" smtClean="0"/>
              <a:t>‹#›</a:t>
            </a:fld>
            <a:endParaRPr lang="en-US"/>
          </a:p>
        </p:txBody>
      </p:sp>
    </p:spTree>
    <p:extLst>
      <p:ext uri="{BB962C8B-B14F-4D97-AF65-F5344CB8AC3E}">
        <p14:creationId xmlns:p14="http://schemas.microsoft.com/office/powerpoint/2010/main" val="2943266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us are aware of the importance of maintenance and</a:t>
            </a:r>
            <a:r>
              <a:rPr lang="en-US" baseline="0" dirty="0"/>
              <a:t> operations activities to the safety, smoothness, and sustainability of the nation’s transportation system.  Ongoing investments in maintenance lower the cost of preserving the highway system and keep the public moving in a safe, reliable manner.  </a:t>
            </a:r>
          </a:p>
          <a:p>
            <a:endParaRPr lang="en-US" baseline="0" dirty="0"/>
          </a:p>
          <a:p>
            <a:r>
              <a:rPr lang="en-US" baseline="0" dirty="0"/>
              <a:t>But, according to a 2013 poll of maintenance managers, securing adequate funding for maintenance is one of the most pressing challenges they face.  </a:t>
            </a:r>
          </a:p>
          <a:p>
            <a:endParaRPr lang="en-US" baseline="0" dirty="0"/>
          </a:p>
          <a:p>
            <a:r>
              <a:rPr lang="en-US" baseline="0" dirty="0"/>
              <a:t>To address this challenge, the National Cooperative Highway Research Program (NCHRP) organized a domestic scan tour to investigate leading practices that are being used by state maintenance agencies to determine and allocate funding for maintenance and preservation activities.  Today, I’ll share with you some of the findings from that scan.</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a:t>
            </a:fld>
            <a:endParaRPr lang="en-US"/>
          </a:p>
        </p:txBody>
      </p:sp>
    </p:spTree>
    <p:extLst>
      <p:ext uri="{BB962C8B-B14F-4D97-AF65-F5344CB8AC3E}">
        <p14:creationId xmlns:p14="http://schemas.microsoft.com/office/powerpoint/2010/main" val="2845280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conclusion of each scan, the team develops</a:t>
            </a:r>
            <a:r>
              <a:rPr lang="en-US" baseline="0" dirty="0"/>
              <a:t> an Implementation Plan that identifies the steps the team will take to disseminate the findings and help implement the findings.  For disseminating the findings, members of the scan team are speaking at conferences and technical meetings (like this one) and the report is posted on NCHRP’s Domestic Scan website (the address is on the last slide).  We also will be working with TRB to host one or more webinars showcasing some of the practices in the Category 1 states.  We would also like to host a technology showcase that would allow states to show their innovative uses of technology to one another, but that will be dependent on our ability to get funding for this.  </a:t>
            </a:r>
          </a:p>
          <a:p>
            <a:endParaRPr lang="en-US" baseline="0" dirty="0"/>
          </a:p>
          <a:p>
            <a:r>
              <a:rPr lang="en-US" baseline="0" dirty="0"/>
              <a:t>The map shows the presentation of post-storm performance measures following a snow event that was produced by the Utah DOT.  The dark blue represents a level of service A, while the red represents a level of service F.  The tablet represents a new way of recording condition and inventory data in the field.</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10</a:t>
            </a:fld>
            <a:endParaRPr lang="en-US"/>
          </a:p>
        </p:txBody>
      </p:sp>
    </p:spTree>
    <p:extLst>
      <p:ext uri="{BB962C8B-B14F-4D97-AF65-F5344CB8AC3E}">
        <p14:creationId xmlns:p14="http://schemas.microsoft.com/office/powerpoint/2010/main" val="2888557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identified </a:t>
            </a:r>
            <a:r>
              <a:rPr lang="en-US" baseline="0" dirty="0"/>
              <a:t>some activities to help advance the practice and guide agencies to adopt the practices that we saw.  We hope to be able to host a peer exchange to share some of the practices that we found and we’d like to find a way to post relevant materials on a website that serves as a clearinghouse for practitioners interested in MQA programs or performance-based budgeting for maintenance.  We’re exploring possibilities for developing this type of tool.</a:t>
            </a:r>
          </a:p>
          <a:p>
            <a:endParaRPr lang="en-US" baseline="0" dirty="0"/>
          </a:p>
          <a:p>
            <a:r>
              <a:rPr lang="en-US" baseline="0" dirty="0"/>
              <a:t>We’ve developed this PowerPoint presentation to share the scan findings, but we will also be developing some handouts that summarize some of the key factors for implementation.  We will be working with the AASHTO Subcommittee on Maintenance to see if there’s funding available for developing these projects.</a:t>
            </a:r>
          </a:p>
          <a:p>
            <a:endParaRPr lang="en-US" baseline="0" dirty="0"/>
          </a:p>
          <a:p>
            <a:r>
              <a:rPr lang="en-US" baseline="0" dirty="0"/>
              <a:t>We also plan to work with the AASHTO Subcommittee on Maintenance to develop a Research Needs Statement for research funding that will enable us to develop the data guidelines that we recommended.  We will also be discussing the possibility of developing parameters for conducting an outside, independent review of MQA programs aimed at spotlighting changes that could be made to move closer to a performance-based maintenance budgeting approach.  The Washington State DOT benefitted from an outside review of its practices and that review went a long way towards building the trust that the legislature has in their program.</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11</a:t>
            </a:fld>
            <a:endParaRPr lang="en-US"/>
          </a:p>
        </p:txBody>
      </p:sp>
    </p:spTree>
    <p:extLst>
      <p:ext uri="{BB962C8B-B14F-4D97-AF65-F5344CB8AC3E}">
        <p14:creationId xmlns:p14="http://schemas.microsoft.com/office/powerpoint/2010/main" val="2886874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12</a:t>
            </a:fld>
            <a:endParaRPr lang="en-US"/>
          </a:p>
        </p:txBody>
      </p:sp>
    </p:spTree>
    <p:extLst>
      <p:ext uri="{BB962C8B-B14F-4D97-AF65-F5344CB8AC3E}">
        <p14:creationId xmlns:p14="http://schemas.microsoft.com/office/powerpoint/2010/main" val="3728855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13</a:t>
            </a:fld>
            <a:endParaRPr lang="en-US"/>
          </a:p>
        </p:txBody>
      </p:sp>
    </p:spTree>
    <p:extLst>
      <p:ext uri="{BB962C8B-B14F-4D97-AF65-F5344CB8AC3E}">
        <p14:creationId xmlns:p14="http://schemas.microsoft.com/office/powerpoint/2010/main" val="2916299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Presentations from Tier 1 and 2 states to present their practices to</a:t>
            </a:r>
            <a:r>
              <a:rPr lang="en-US" baseline="0" dirty="0"/>
              <a:t> generate discussion and help those states not as far along in their program.</a:t>
            </a:r>
          </a:p>
          <a:p>
            <a:pPr marL="171450" indent="-171450">
              <a:buFont typeface="Arial" panose="020B0604020202020204" pitchFamily="34" charset="0"/>
              <a:buChar char="•"/>
            </a:pPr>
            <a:r>
              <a:rPr lang="en-US" baseline="0" dirty="0"/>
              <a:t>Update and re-institute the MQA Library.  Initially developed in 2004 in Wisconsin.  Then a follow up in NC in 2008.  Then the  Maintenance Peer Network was held in late 2014 and early 2015 to talk about ways to improve roadway maintenance across the country.  A recommendation from the MPN was to re-establish the MQA Library. In addition documents related to the Maintenance Budgeting Scan will be included in the Library.</a:t>
            </a:r>
          </a:p>
          <a:p>
            <a:pPr marL="171450" indent="-171450">
              <a:buFont typeface="Arial" panose="020B0604020202020204" pitchFamily="34" charset="0"/>
              <a:buChar char="•"/>
            </a:pPr>
            <a:r>
              <a:rPr lang="en-US" baseline="0" dirty="0"/>
              <a:t>Contacts in each state for documents related to MQA and performance based budgeting will be created either as part of the Library or as a stand alone document.</a:t>
            </a:r>
          </a:p>
          <a:p>
            <a:pPr marL="171450" indent="-171450">
              <a:buFont typeface="Arial" panose="020B0604020202020204" pitchFamily="34" charset="0"/>
              <a:buChar char="•"/>
            </a:pPr>
            <a:r>
              <a:rPr lang="en-US" baseline="0" dirty="0"/>
              <a:t>Summary Report will be developed to capture the discussion at the Peer Exchange and to offer suggestions for advancing the state of the practice.</a:t>
            </a:r>
          </a:p>
          <a:p>
            <a:pPr marL="171450" indent="-171450">
              <a:buFont typeface="Arial" panose="020B0604020202020204" pitchFamily="34" charset="0"/>
              <a:buChar char="•"/>
            </a:pPr>
            <a:r>
              <a:rPr lang="en-US" baseline="0" dirty="0"/>
              <a:t>2 or 3 states will be selected from an application process during or shortly after the Peer Exchange that have emerging MQA programs. The particulars are to be determined but the idea is to have a team of experts travel to the requesting state to spend a few days to assist the state further their programs.</a:t>
            </a:r>
          </a:p>
          <a:p>
            <a:pPr marL="0" indent="0">
              <a:buFont typeface="Arial" panose="020B0604020202020204" pitchFamily="34" charset="0"/>
              <a:buNone/>
            </a:pPr>
            <a:r>
              <a:rPr lang="en-US" baseline="0" dirty="0"/>
              <a:t> </a:t>
            </a:r>
          </a:p>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14</a:t>
            </a:fld>
            <a:endParaRPr lang="en-US"/>
          </a:p>
        </p:txBody>
      </p:sp>
    </p:spTree>
    <p:extLst>
      <p:ext uri="{BB962C8B-B14F-4D97-AF65-F5344CB8AC3E}">
        <p14:creationId xmlns:p14="http://schemas.microsoft.com/office/powerpoint/2010/main" val="715989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person per state will have their</a:t>
            </a:r>
            <a:r>
              <a:rPr lang="en-US" baseline="0" dirty="0"/>
              <a:t> expenses paid for, others can attend at their own cost or potentially virtually.</a:t>
            </a:r>
          </a:p>
          <a:p>
            <a:endParaRPr lang="en-US" baseline="0" dirty="0"/>
          </a:p>
          <a:p>
            <a:r>
              <a:rPr lang="en-US" baseline="0" dirty="0"/>
              <a:t>Their will be breakout discussion groups and also presentations from Tier 1 &amp; 2 states.  Very beneficial to hear what these states are doing and the challenges they face or overcame.</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15</a:t>
            </a:fld>
            <a:endParaRPr lang="en-US"/>
          </a:p>
        </p:txBody>
      </p:sp>
    </p:spTree>
    <p:extLst>
      <p:ext uri="{BB962C8B-B14F-4D97-AF65-F5344CB8AC3E}">
        <p14:creationId xmlns:p14="http://schemas.microsoft.com/office/powerpoint/2010/main" val="596638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16</a:t>
            </a:fld>
            <a:endParaRPr lang="en-US"/>
          </a:p>
        </p:txBody>
      </p:sp>
    </p:spTree>
    <p:extLst>
      <p:ext uri="{BB962C8B-B14F-4D97-AF65-F5344CB8AC3E}">
        <p14:creationId xmlns:p14="http://schemas.microsoft.com/office/powerpoint/2010/main" val="629633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very much for your attention.  If you’re interested in getting more</a:t>
            </a:r>
            <a:r>
              <a:rPr lang="en-US" baseline="0" dirty="0"/>
              <a:t> information about U.S. Domestic Scan program and/or Domestic Scan 14-01, please visit the program’s website or the TRB webpage listed on this slide. O</a:t>
            </a:r>
            <a:r>
              <a:rPr lang="en-US" dirty="0"/>
              <a:t>r you can just Google “NCHRP Domestic</a:t>
            </a:r>
            <a:r>
              <a:rPr lang="en-US" baseline="0" dirty="0"/>
              <a:t> Scan Program” and look for scan 14-01.  </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17</a:t>
            </a:fld>
            <a:endParaRPr lang="en-US"/>
          </a:p>
        </p:txBody>
      </p:sp>
    </p:spTree>
    <p:extLst>
      <p:ext uri="{BB962C8B-B14F-4D97-AF65-F5344CB8AC3E}">
        <p14:creationId xmlns:p14="http://schemas.microsoft.com/office/powerpoint/2010/main" val="2756851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presentation today covers three topics related to the scan.  First, I’ll describe</a:t>
            </a:r>
            <a:r>
              <a:rPr lang="en-US" baseline="0" dirty="0"/>
              <a:t> the scan, what we set out to find, and who participated.  Next, we’ll discuss some our initial findings, and we’ll close with the recommendations from the scan team.</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2</a:t>
            </a:fld>
            <a:endParaRPr lang="en-US"/>
          </a:p>
        </p:txBody>
      </p:sp>
    </p:spTree>
    <p:extLst>
      <p:ext uri="{BB962C8B-B14F-4D97-AF65-F5344CB8AC3E}">
        <p14:creationId xmlns:p14="http://schemas.microsoft.com/office/powerpoint/2010/main" val="3819675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scan</a:t>
            </a:r>
            <a:r>
              <a:rPr lang="en-US" baseline="0" dirty="0"/>
              <a:t> team wanted to find examples of state DOTs that have been successful in getting adequate funding for their maintenance programs and examine their practices in more detail. </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3</a:t>
            </a:fld>
            <a:endParaRPr lang="en-US"/>
          </a:p>
        </p:txBody>
      </p:sp>
    </p:spTree>
    <p:extLst>
      <p:ext uri="{BB962C8B-B14F-4D97-AF65-F5344CB8AC3E}">
        <p14:creationId xmlns:p14="http://schemas.microsoft.com/office/powerpoint/2010/main" val="540581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particular, the scan</a:t>
            </a:r>
            <a:r>
              <a:rPr lang="en-US" baseline="0" dirty="0"/>
              <a:t> team was most interested in finding out:</a:t>
            </a:r>
          </a:p>
          <a:p>
            <a:pPr marL="171450" indent="-171450">
              <a:buFont typeface="Arial" panose="020B0604020202020204" pitchFamily="34" charset="0"/>
              <a:buChar char="•"/>
            </a:pPr>
            <a:r>
              <a:rPr lang="en-US" baseline="0" dirty="0"/>
              <a:t>How these agencies determine funding levels for maintenance and preservation.</a:t>
            </a:r>
          </a:p>
          <a:p>
            <a:pPr marL="171450" indent="-171450">
              <a:buFont typeface="Arial" panose="020B0604020202020204" pitchFamily="34" charset="0"/>
              <a:buChar char="•"/>
            </a:pPr>
            <a:r>
              <a:rPr lang="en-US" baseline="0" dirty="0"/>
              <a:t>How they allocate the fund to their districts and regions.</a:t>
            </a:r>
          </a:p>
          <a:p>
            <a:pPr marL="171450" indent="-171450">
              <a:buFont typeface="Arial" panose="020B0604020202020204" pitchFamily="34" charset="0"/>
              <a:buChar char="•"/>
            </a:pPr>
            <a:r>
              <a:rPr lang="en-US" baseline="0" dirty="0"/>
              <a:t>How districts and regions determine the amount to spend on specific maintenance tasks.</a:t>
            </a:r>
          </a:p>
          <a:p>
            <a:pPr marL="171450" indent="-171450">
              <a:buFont typeface="Arial" panose="020B0604020202020204" pitchFamily="34" charset="0"/>
              <a:buChar char="•"/>
            </a:pPr>
            <a:r>
              <a:rPr lang="en-US" baseline="0" dirty="0"/>
              <a:t>How agencies determine the optimal budget allocations.</a:t>
            </a:r>
          </a:p>
          <a:p>
            <a:pPr marL="171450" indent="-171450">
              <a:buFont typeface="Arial" panose="020B0604020202020204" pitchFamily="34" charset="0"/>
              <a:buChar char="•"/>
            </a:pPr>
            <a:r>
              <a:rPr lang="en-US" baseline="0" dirty="0"/>
              <a:t>What performance measures are used to determine the effectiveness of the maintenance budget, and how those measures are used to allocate funds.  </a:t>
            </a:r>
            <a:endParaRPr lang="en-US" dirty="0"/>
          </a:p>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4</a:t>
            </a:fld>
            <a:endParaRPr lang="en-US"/>
          </a:p>
        </p:txBody>
      </p:sp>
    </p:spTree>
    <p:extLst>
      <p:ext uri="{BB962C8B-B14F-4D97-AF65-F5344CB8AC3E}">
        <p14:creationId xmlns:p14="http://schemas.microsoft.com/office/powerpoint/2010/main" val="3973039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members of the scan team included representatives from both state and federal transportation agencies.  The team was led by Mr.  Mark McConnell, the Deputy Executive Director and Chief Engineer for the Mississippi Department of Transportation (DOT), who served as the Chair of the Scan Team.  Other members of the Scan Team include those individuals listed on the slide.</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Contract administration, scan organization, and travel support were provided by Arora and Associates, Inc. (Harry Capers and Melissa Jiang)  And Mr. Greg Waidley, CTC and Associates LLC, assisted the team with the development of a plan for implementing the findings. </a:t>
            </a:r>
          </a:p>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5</a:t>
            </a:fld>
            <a:endParaRPr lang="en-US"/>
          </a:p>
        </p:txBody>
      </p:sp>
    </p:spTree>
    <p:extLst>
      <p:ext uri="{BB962C8B-B14F-4D97-AF65-F5344CB8AC3E}">
        <p14:creationId xmlns:p14="http://schemas.microsoft.com/office/powerpoint/2010/main" val="2494924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Prior to the scan trip, information on the state-of-the-practice was reviewed and promising practices were identified during a desk scan.  The results of the desk scan led to the observation that there are 3 agencies whose practices indicated that either maintenance funding levels are: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adequately funded to address maintenance needs (Florida DOT), or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state maintenance funding allocations are largely based on needs-based budgeting to meet maintenance performance targets (Utah and Washington State DOTs).   </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0" indent="0">
              <a:buFont typeface="Arial" panose="020B0604020202020204" pitchFamily="34" charset="0"/>
              <a:buNone/>
            </a:pPr>
            <a:r>
              <a:rPr lang="en-US" sz="1200" kern="1200" dirty="0">
                <a:solidFill>
                  <a:schemeClr val="tx1"/>
                </a:solidFill>
                <a:effectLst/>
                <a:latin typeface="+mn-lt"/>
                <a:ea typeface="+mn-ea"/>
                <a:cs typeface="+mn-cs"/>
              </a:rPr>
              <a:t>These states are referred to as Category 1 states.</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6</a:t>
            </a:fld>
            <a:endParaRPr lang="en-US"/>
          </a:p>
        </p:txBody>
      </p:sp>
    </p:spTree>
    <p:extLst>
      <p:ext uri="{BB962C8B-B14F-4D97-AF65-F5344CB8AC3E}">
        <p14:creationId xmlns:p14="http://schemas.microsoft.com/office/powerpoint/2010/main" val="611541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addition, the desk scan identified a number of other state DOTs that are using maintenance performance data to allocate funding at the region/district level and/or to improve fiscal accountability.  These states were classified as Category 2 states.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visits with the category 1 and 2 states were organized into two trips.  The first trip, which took place from August 31 to September 3, 2015, began in Nashville, TN where representatives from state transportation agencies in Arkansas, Mississippi, North Carolina, Maine, Tennessee and Wisconsin presented information on the use of performance data in maintenance planning and budgeting activities.  The week concluded in Florida with presentations by representatives from the Florida DOT.  In addition, representatives from the Virginia DOT were able to present their maintenance practices by phone.  </a:t>
            </a:r>
          </a:p>
          <a:p>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second trip took place between the period of October 5 to October 8, 2015.  The trip began in Utah, where the scan members heard presentations from the Utah DOT on their maintenance practices.  The remainder of the trip was hosted by the Washington State DOT.  In addition to presentations by Washington State DOT representatives on the use of performance-based budgeting to support maintenance activities, representatives from the Arizona and Colorado DOT made presentations on their maintenance planning and budgeting activities to the scan team.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7</a:t>
            </a:fld>
            <a:endParaRPr lang="en-US"/>
          </a:p>
        </p:txBody>
      </p:sp>
    </p:spTree>
    <p:extLst>
      <p:ext uri="{BB962C8B-B14F-4D97-AF65-F5344CB8AC3E}">
        <p14:creationId xmlns:p14="http://schemas.microsoft.com/office/powerpoint/2010/main" val="3850440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domestic scan provided an opportunity for the scan team to investigate the current practices used by the 12 participating state transportation agencies to determine and allocate funding levels for maintenance and preservation. The initial findings from the scan are presented within the following topic areas:</a:t>
            </a:r>
          </a:p>
          <a:p>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Agency Culture</a:t>
            </a:r>
            <a:r>
              <a:rPr lang="en-US" sz="1200" kern="1200" dirty="0">
                <a:solidFill>
                  <a:schemeClr val="tx1"/>
                </a:solidFill>
                <a:effectLst/>
                <a:latin typeface="+mn-lt"/>
                <a:ea typeface="+mn-ea"/>
                <a:cs typeface="+mn-cs"/>
              </a:rPr>
              <a:t> – The scan team observed that the culture within the Category 1 states embraced performance-based management at all levels of the organization and individuals</a:t>
            </a:r>
            <a:r>
              <a:rPr lang="en-US" sz="1200" kern="1200" baseline="0" dirty="0">
                <a:solidFill>
                  <a:schemeClr val="tx1"/>
                </a:solidFill>
                <a:effectLst/>
                <a:latin typeface="+mn-lt"/>
                <a:ea typeface="+mn-ea"/>
                <a:cs typeface="+mn-cs"/>
              </a:rPr>
              <a:t> were held accountable to achieve performance targets</a:t>
            </a:r>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Relationship With Elected Officials</a:t>
            </a:r>
            <a:r>
              <a:rPr lang="en-US" sz="1200" kern="1200" dirty="0">
                <a:solidFill>
                  <a:schemeClr val="tx1"/>
                </a:solidFill>
                <a:effectLst/>
                <a:latin typeface="+mn-lt"/>
                <a:ea typeface="+mn-ea"/>
                <a:cs typeface="+mn-cs"/>
              </a:rPr>
              <a:t> – We found that these states have established a strong relationship with elected officials that is grounded in a level of trust that the agency is managing effectively. </a:t>
            </a:r>
          </a:p>
          <a:p>
            <a:pPr lvl="0"/>
            <a:r>
              <a:rPr lang="en-US" sz="1200" b="1" kern="1200" dirty="0">
                <a:solidFill>
                  <a:schemeClr val="tx1"/>
                </a:solidFill>
                <a:effectLst/>
                <a:latin typeface="+mn-lt"/>
                <a:ea typeface="+mn-ea"/>
                <a:cs typeface="+mn-cs"/>
              </a:rPr>
              <a:t>Performance Measures and Targets</a:t>
            </a:r>
            <a:r>
              <a:rPr lang="en-US" sz="1200" kern="1200" dirty="0">
                <a:solidFill>
                  <a:schemeClr val="tx1"/>
                </a:solidFill>
                <a:effectLst/>
                <a:latin typeface="+mn-lt"/>
                <a:ea typeface="+mn-ea"/>
                <a:cs typeface="+mn-cs"/>
              </a:rPr>
              <a:t> – Performance measures and targets are used to set investment priorities, to communicate needs to various stakeholders, and to hold agency personnel accountable. </a:t>
            </a:r>
          </a:p>
          <a:p>
            <a:pPr lvl="0"/>
            <a:r>
              <a:rPr lang="en-US" sz="1200" b="1" kern="1200" dirty="0">
                <a:solidFill>
                  <a:schemeClr val="tx1"/>
                </a:solidFill>
                <a:effectLst/>
                <a:latin typeface="+mn-lt"/>
                <a:ea typeface="+mn-ea"/>
                <a:cs typeface="+mn-cs"/>
              </a:rPr>
              <a:t>Data</a:t>
            </a:r>
            <a:r>
              <a:rPr lang="en-US" sz="1200" kern="1200" dirty="0">
                <a:solidFill>
                  <a:schemeClr val="tx1"/>
                </a:solidFill>
                <a:effectLst/>
                <a:latin typeface="+mn-lt"/>
                <a:ea typeface="+mn-ea"/>
                <a:cs typeface="+mn-cs"/>
              </a:rPr>
              <a:t> – Data is critical to the decisions in these organizations and we found that the degree to which data is used to make investment decisions is strongly related to the degree of confidence that managers have in the data.  </a:t>
            </a:r>
          </a:p>
          <a:p>
            <a:r>
              <a:rPr lang="en-US" sz="1200" b="1" kern="1200" dirty="0">
                <a:solidFill>
                  <a:schemeClr val="tx1"/>
                </a:solidFill>
                <a:effectLst/>
                <a:latin typeface="+mn-lt"/>
                <a:ea typeface="+mn-ea"/>
                <a:cs typeface="+mn-cs"/>
              </a:rPr>
              <a:t>Program Support</a:t>
            </a:r>
            <a:r>
              <a:rPr lang="en-US" sz="1200" kern="1200" dirty="0">
                <a:solidFill>
                  <a:schemeClr val="tx1"/>
                </a:solidFill>
                <a:effectLst/>
                <a:latin typeface="+mn-lt"/>
                <a:ea typeface="+mn-ea"/>
                <a:cs typeface="+mn-cs"/>
              </a:rPr>
              <a:t> – Finally, we found that agencies that have adopted a performance-based program have business processes, software tools, and other resources available to support their efforts.  Maintenance Quality Assurance programs (or MQA programs)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are one</a:t>
            </a:r>
            <a:r>
              <a:rPr lang="en-US" sz="1200" kern="1200" baseline="0" dirty="0">
                <a:solidFill>
                  <a:schemeClr val="tx1"/>
                </a:solidFill>
                <a:effectLst/>
                <a:latin typeface="+mn-lt"/>
                <a:ea typeface="+mn-ea"/>
                <a:cs typeface="+mn-cs"/>
              </a:rPr>
              <a:t> of the tools used, but there are other tools that have been developed to support these efforts.</a:t>
            </a:r>
            <a:endParaRPr lang="en-US" dirty="0"/>
          </a:p>
        </p:txBody>
      </p:sp>
      <p:sp>
        <p:nvSpPr>
          <p:cNvPr id="4" name="Slide Number Placeholder 3"/>
          <p:cNvSpPr>
            <a:spLocks noGrp="1"/>
          </p:cNvSpPr>
          <p:nvPr>
            <p:ph type="sldNum" sz="quarter" idx="10"/>
          </p:nvPr>
        </p:nvSpPr>
        <p:spPr/>
        <p:txBody>
          <a:bodyPr/>
          <a:lstStyle/>
          <a:p>
            <a:fld id="{251B4653-8BA9-40DC-A3D2-D1070BBC9FA1}" type="slidenum">
              <a:rPr lang="en-US" smtClean="0"/>
              <a:t>8</a:t>
            </a:fld>
            <a:endParaRPr lang="en-US"/>
          </a:p>
        </p:txBody>
      </p:sp>
    </p:spTree>
    <p:extLst>
      <p:ext uri="{BB962C8B-B14F-4D97-AF65-F5344CB8AC3E}">
        <p14:creationId xmlns:p14="http://schemas.microsoft.com/office/powerpoint/2010/main" val="3070016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scan findings resulted in the</a:t>
            </a:r>
            <a:r>
              <a:rPr lang="en-US" baseline="0" dirty="0"/>
              <a:t> four recommendations shown on the slide.  Our first recommendation focuses on the development of the culture that we found in the Category 1 states.  In these organizations, performance data was used at the state level to communicate needs and to show that money is being used effectively.  It’s also used to allocate funds to the regions and districts and to hold them accountable for the way they use the money.  In these organizations, there’s strong evidence of transparency in decisions and everyone has a clear vision of what can realistically be accomplished.  </a:t>
            </a:r>
          </a:p>
          <a:p>
            <a:endParaRPr lang="en-US" baseline="0" dirty="0"/>
          </a:p>
          <a:p>
            <a:r>
              <a:rPr lang="en-US" baseline="0" dirty="0"/>
              <a:t>The second recommendation is that organizations should give regions and districts the flexibility to plan their maintenance work activities as long as they’re also provided information on the performance targets that they are expected to achieve and the state’s priorities are clear.  The regions and districts should be expected to explain what they intend to do and monitor and report progress regularly.  </a:t>
            </a:r>
          </a:p>
          <a:p>
            <a:endParaRPr lang="en-US" baseline="0" dirty="0"/>
          </a:p>
          <a:p>
            <a:r>
              <a:rPr lang="en-US" baseline="0" dirty="0"/>
              <a:t>To be able to hold the regions and districts accountable, it’s important the targets are realistic and achievable with the funding that is provided, and that’s our third recommendation.  We talked about using aspirational goals as a way to communicate funding gaps, but recognize the importance of realistic targets if we want to build a performance-based culture.</a:t>
            </a:r>
          </a:p>
          <a:p>
            <a:endParaRPr lang="en-US" baseline="0" dirty="0"/>
          </a:p>
          <a:p>
            <a:r>
              <a:rPr lang="en-US" baseline="0" dirty="0"/>
              <a:t>The last goal addresses the fact that data issues, especially the level of confidence in MQA data, is a major stumbling block that keeps many agencies from fully adopting the practices we saw in the Category 1 states.  For that reason, we’ve recommended that national guidance be developed on data quality, governance, and use.</a:t>
            </a:r>
          </a:p>
          <a:p>
            <a:endParaRPr lang="en-US" baseline="0" dirty="0"/>
          </a:p>
          <a:p>
            <a:r>
              <a:rPr lang="en-US" dirty="0"/>
              <a:t>Through the accomplishment of these recommendations the end result will be a State DOT that is confident that they can deliver what they promise to their legislature.  This will help build trust/confidence in the legislature to provide more funding to the DOT since they will know what the return on their investment will be and that there are measures in place for accountability.</a:t>
            </a:r>
          </a:p>
        </p:txBody>
      </p:sp>
      <p:sp>
        <p:nvSpPr>
          <p:cNvPr id="4" name="Slide Number Placeholder 3"/>
          <p:cNvSpPr>
            <a:spLocks noGrp="1"/>
          </p:cNvSpPr>
          <p:nvPr>
            <p:ph type="sldNum" sz="quarter" idx="10"/>
          </p:nvPr>
        </p:nvSpPr>
        <p:spPr/>
        <p:txBody>
          <a:bodyPr/>
          <a:lstStyle/>
          <a:p>
            <a:fld id="{251B4653-8BA9-40DC-A3D2-D1070BBC9FA1}" type="slidenum">
              <a:rPr lang="en-US" smtClean="0"/>
              <a:t>9</a:t>
            </a:fld>
            <a:endParaRPr lang="en-US"/>
          </a:p>
        </p:txBody>
      </p:sp>
    </p:spTree>
    <p:extLst>
      <p:ext uri="{BB962C8B-B14F-4D97-AF65-F5344CB8AC3E}">
        <p14:creationId xmlns:p14="http://schemas.microsoft.com/office/powerpoint/2010/main" val="3216466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80" y="4216"/>
            <a:ext cx="10058400" cy="1450757"/>
          </a:xfrm>
        </p:spPr>
        <p:txBody>
          <a:bodyPr/>
          <a:lstStyle>
            <a:lvl1pPr marL="0">
              <a:defRPr/>
            </a:lvl1pPr>
          </a:lstStyle>
          <a:p>
            <a:r>
              <a:rPr lang="en-US" dirty="0"/>
              <a:t>Click to edit Master title style</a:t>
            </a:r>
          </a:p>
        </p:txBody>
      </p:sp>
      <p:sp>
        <p:nvSpPr>
          <p:cNvPr id="3" name="Content Placeholder 2"/>
          <p:cNvSpPr>
            <a:spLocks noGrp="1"/>
          </p:cNvSpPr>
          <p:nvPr>
            <p:ph idx="1"/>
          </p:nvPr>
        </p:nvSpPr>
        <p:spPr>
          <a:xfrm>
            <a:off x="1097280" y="1563347"/>
            <a:ext cx="10058400" cy="4023360"/>
          </a:xfrm>
        </p:spPr>
        <p:txBody>
          <a:bodyPr>
            <a:normAutofit/>
          </a:bodyPr>
          <a:lstStyle>
            <a:lvl1pPr>
              <a:lnSpc>
                <a:spcPct val="100000"/>
              </a:lnSpc>
              <a:spcBef>
                <a:spcPts val="0"/>
              </a:spcBef>
              <a:spcAft>
                <a:spcPts val="1800"/>
              </a:spcAft>
              <a:defRPr sz="3200"/>
            </a:lvl1pPr>
            <a:lvl2pPr>
              <a:lnSpc>
                <a:spcPct val="100000"/>
              </a:lnSpc>
              <a:spcBef>
                <a:spcPts val="0"/>
              </a:spcBef>
              <a:spcAft>
                <a:spcPts val="1800"/>
              </a:spcAft>
              <a:defRPr sz="3200"/>
            </a:lvl2pPr>
            <a:lvl3pPr>
              <a:lnSpc>
                <a:spcPct val="100000"/>
              </a:lnSpc>
              <a:spcBef>
                <a:spcPts val="0"/>
              </a:spcBef>
              <a:spcAft>
                <a:spcPts val="1800"/>
              </a:spcAft>
              <a:defRPr sz="3200"/>
            </a:lvl3pPr>
            <a:lvl4pPr>
              <a:lnSpc>
                <a:spcPct val="100000"/>
              </a:lnSpc>
              <a:spcBef>
                <a:spcPts val="0"/>
              </a:spcBef>
              <a:spcAft>
                <a:spcPts val="1800"/>
              </a:spcAft>
              <a:defRPr sz="3200"/>
            </a:lvl4pPr>
            <a:lvl5pPr>
              <a:lnSpc>
                <a:spcPct val="100000"/>
              </a:lnSpc>
              <a:spcBef>
                <a:spcPts val="0"/>
              </a:spcBef>
              <a:spcAft>
                <a:spcPts val="1800"/>
              </a:spcAft>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28FC5F6-F338-4AE4-BB23-26385BCFC423}" type="datetimeFigureOut">
              <a:rPr lang="en-US" dirty="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1766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576794"/>
            <a:ext cx="4937760" cy="4023360"/>
          </a:xfrm>
        </p:spPr>
        <p:txBody>
          <a:bodyPr>
            <a:normAutofit/>
          </a:bodyPr>
          <a:lstStyle>
            <a:lvl1pPr>
              <a:lnSpc>
                <a:spcPct val="100000"/>
              </a:lnSpc>
              <a:spcBef>
                <a:spcPts val="0"/>
              </a:spcBef>
              <a:spcAft>
                <a:spcPts val="1800"/>
              </a:spcAft>
              <a:defRPr sz="3200"/>
            </a:lvl1pPr>
            <a:lvl2pPr>
              <a:lnSpc>
                <a:spcPct val="100000"/>
              </a:lnSpc>
              <a:spcBef>
                <a:spcPts val="0"/>
              </a:spcBef>
              <a:spcAft>
                <a:spcPts val="1800"/>
              </a:spcAft>
              <a:defRPr sz="3200"/>
            </a:lvl2pPr>
            <a:lvl3pPr>
              <a:lnSpc>
                <a:spcPct val="100000"/>
              </a:lnSpc>
              <a:spcBef>
                <a:spcPts val="0"/>
              </a:spcBef>
              <a:spcAft>
                <a:spcPts val="1800"/>
              </a:spcAft>
              <a:defRPr sz="3200"/>
            </a:lvl3pPr>
            <a:lvl4pPr>
              <a:lnSpc>
                <a:spcPct val="100000"/>
              </a:lnSpc>
              <a:spcBef>
                <a:spcPts val="0"/>
              </a:spcBef>
              <a:spcAft>
                <a:spcPts val="1800"/>
              </a:spcAft>
              <a:defRPr sz="3200"/>
            </a:lvl4pPr>
            <a:lvl5pPr>
              <a:lnSpc>
                <a:spcPct val="100000"/>
              </a:lnSpc>
              <a:spcBef>
                <a:spcPts val="0"/>
              </a:spcBef>
              <a:spcAft>
                <a:spcPts val="1800"/>
              </a:spcAft>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576795"/>
            <a:ext cx="4937760" cy="4023360"/>
          </a:xfrm>
        </p:spPr>
        <p:txBody>
          <a:bodyPr>
            <a:normAutofit/>
          </a:bodyPr>
          <a:lstStyle>
            <a:lvl1pPr>
              <a:defRPr sz="3200"/>
            </a:lvl1pPr>
            <a:lvl2pPr>
              <a:defRPr sz="3200"/>
            </a:lvl2pPr>
            <a:lvl3pPr>
              <a:defRPr sz="3200"/>
            </a:lvl3pPr>
            <a:lvl4pPr>
              <a:defRPr sz="3200"/>
            </a:lvl4pPr>
            <a:lvl5pPr>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19AB4D41-86C1-4908-B66A-0B50CEB3BF29}" type="datetimeFigureOut">
              <a:rPr lang="en-US" dirty="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9/18/2018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9/18/2018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9/18/2018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9/18/2018</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1766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576794"/>
            <a:ext cx="10058400"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9/18/2018</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46890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457200" indent="-457200" algn="l" defTabSz="914400" rtl="0" eaLnBrk="1" latinLnBrk="0" hangingPunct="1">
        <a:lnSpc>
          <a:spcPct val="100000"/>
        </a:lnSpc>
        <a:spcBef>
          <a:spcPts val="0"/>
        </a:spcBef>
        <a:spcAft>
          <a:spcPts val="1800"/>
        </a:spcAft>
        <a:buClr>
          <a:schemeClr val="accent1"/>
        </a:buClr>
        <a:buSzPct val="100000"/>
        <a:buFont typeface="Wingdings" panose="05000000000000000000" pitchFamily="2" charset="2"/>
        <a:buChar char="§"/>
        <a:defRPr sz="32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0"/>
        </a:spcBef>
        <a:spcAft>
          <a:spcPts val="18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0"/>
        </a:spcBef>
        <a:spcAft>
          <a:spcPts val="18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0"/>
        </a:spcBef>
        <a:spcAft>
          <a:spcPts val="18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0"/>
        </a:spcBef>
        <a:spcAft>
          <a:spcPts val="18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apps.trb.org/cmsfeed/TRBNetProjectDisplay.asp?ProjectID=1570"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9.jpg"/><Relationship Id="rId4" Type="http://schemas.openxmlformats.org/officeDocument/2006/relationships/hyperlink" Target="http://www.domesticsca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540538" cy="3566160"/>
          </a:xfrm>
        </p:spPr>
        <p:txBody>
          <a:bodyPr>
            <a:normAutofit/>
          </a:bodyPr>
          <a:lstStyle/>
          <a:p>
            <a:r>
              <a:rPr lang="en-US" sz="6000" dirty="0"/>
              <a:t>Leading Management Practices in Determining Funding Levels for Maintenance &amp; Preservation</a:t>
            </a:r>
            <a:br>
              <a:rPr lang="en-US" sz="6000" dirty="0"/>
            </a:br>
            <a:r>
              <a:rPr lang="en-US" sz="6000" dirty="0"/>
              <a:t>Peer Exchange</a:t>
            </a:r>
          </a:p>
        </p:txBody>
      </p:sp>
      <p:sp>
        <p:nvSpPr>
          <p:cNvPr id="3" name="Subtitle 2"/>
          <p:cNvSpPr>
            <a:spLocks noGrp="1"/>
          </p:cNvSpPr>
          <p:nvPr>
            <p:ph type="subTitle" idx="1"/>
          </p:nvPr>
        </p:nvSpPr>
        <p:spPr/>
        <p:txBody>
          <a:bodyPr/>
          <a:lstStyle/>
          <a:p>
            <a:r>
              <a:rPr lang="en-US" dirty="0"/>
              <a:t>NCHRP Domestic scan 14-01</a:t>
            </a:r>
          </a:p>
          <a:p>
            <a:r>
              <a:rPr lang="en-US" dirty="0"/>
              <a:t>Conducted under NCHRP 20-68A, US Domestic Scan program</a:t>
            </a:r>
          </a:p>
        </p:txBody>
      </p:sp>
    </p:spTree>
    <p:extLst>
      <p:ext uri="{BB962C8B-B14F-4D97-AF65-F5344CB8AC3E}">
        <p14:creationId xmlns:p14="http://schemas.microsoft.com/office/powerpoint/2010/main" val="3444049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Activities – Dissemination</a:t>
            </a:r>
          </a:p>
        </p:txBody>
      </p:sp>
      <p:sp>
        <p:nvSpPr>
          <p:cNvPr id="3" name="Content Placeholder 2"/>
          <p:cNvSpPr>
            <a:spLocks noGrp="1"/>
          </p:cNvSpPr>
          <p:nvPr>
            <p:ph sz="half" idx="1"/>
          </p:nvPr>
        </p:nvSpPr>
        <p:spPr>
          <a:xfrm>
            <a:off x="1097279" y="1621398"/>
            <a:ext cx="4937760" cy="4023360"/>
          </a:xfrm>
        </p:spPr>
        <p:txBody>
          <a:bodyPr/>
          <a:lstStyle/>
          <a:p>
            <a:pPr marL="512763" lvl="1" indent="-512763">
              <a:buFont typeface="Wingdings" panose="05000000000000000000" pitchFamily="2" charset="2"/>
              <a:buChar char="§"/>
            </a:pPr>
            <a:r>
              <a:rPr lang="en-US" dirty="0"/>
              <a:t>Post products</a:t>
            </a:r>
          </a:p>
          <a:p>
            <a:pPr marL="512763" lvl="1" indent="-512763">
              <a:buFont typeface="Wingdings" panose="05000000000000000000" pitchFamily="2" charset="2"/>
              <a:buChar char="§"/>
            </a:pPr>
            <a:r>
              <a:rPr lang="en-US" dirty="0"/>
              <a:t>Webinars </a:t>
            </a:r>
          </a:p>
          <a:p>
            <a:pPr marL="512763" lvl="1" indent="-512763">
              <a:buFont typeface="Wingdings" panose="05000000000000000000" pitchFamily="2" charset="2"/>
              <a:buChar char="§"/>
            </a:pPr>
            <a:r>
              <a:rPr lang="en-US" dirty="0"/>
              <a:t>Presentations</a:t>
            </a:r>
          </a:p>
          <a:p>
            <a:pPr marL="512763" lvl="1" indent="-512763">
              <a:buFont typeface="Wingdings" panose="05000000000000000000" pitchFamily="2" charset="2"/>
              <a:buChar char="§"/>
            </a:pPr>
            <a:r>
              <a:rPr lang="en-US" dirty="0"/>
              <a:t>Technology showcase</a:t>
            </a:r>
          </a:p>
          <a:p>
            <a:pPr lvl="1">
              <a:buFont typeface="Arial" panose="020B0604020202020204" pitchFamily="34" charset="0"/>
              <a:buChar char="•"/>
            </a:pPr>
            <a:endParaRPr lang="en-US" dirty="0"/>
          </a:p>
        </p:txBody>
      </p:sp>
      <p:pic>
        <p:nvPicPr>
          <p:cNvPr id="9" name="Picture 8" descr="The map on the right shows the presentation of post-storm performance measures following a snow event.  The dark blue represents a level of service A, while the red represents a level of service F.&#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05391" y="1622714"/>
            <a:ext cx="4094640" cy="3551456"/>
          </a:xfrm>
          <a:prstGeom prst="rect">
            <a:avLst/>
          </a:prstGeom>
        </p:spPr>
      </p:pic>
      <p:pic>
        <p:nvPicPr>
          <p:cNvPr id="7" name="Content Placeholder 6"/>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8309603" y="2483905"/>
            <a:ext cx="2846077" cy="4022725"/>
          </a:xfrm>
        </p:spPr>
      </p:pic>
    </p:spTree>
    <p:extLst>
      <p:ext uri="{BB962C8B-B14F-4D97-AF65-F5344CB8AC3E}">
        <p14:creationId xmlns:p14="http://schemas.microsoft.com/office/powerpoint/2010/main" val="2340479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Activities – Advance Practice</a:t>
            </a:r>
          </a:p>
        </p:txBody>
      </p:sp>
      <p:sp>
        <p:nvSpPr>
          <p:cNvPr id="3" name="Content Placeholder 2"/>
          <p:cNvSpPr>
            <a:spLocks noGrp="1"/>
          </p:cNvSpPr>
          <p:nvPr>
            <p:ph idx="1"/>
          </p:nvPr>
        </p:nvSpPr>
        <p:spPr>
          <a:xfrm>
            <a:off x="1097280" y="1630252"/>
            <a:ext cx="10058400" cy="4659035"/>
          </a:xfrm>
        </p:spPr>
        <p:txBody>
          <a:bodyPr>
            <a:normAutofit fontScale="92500" lnSpcReduction="10000"/>
          </a:bodyPr>
          <a:lstStyle/>
          <a:p>
            <a:pPr marL="468313" indent="-468313">
              <a:buFont typeface="Wingdings" panose="05000000000000000000" pitchFamily="2" charset="2"/>
              <a:buChar char="§"/>
            </a:pPr>
            <a:r>
              <a:rPr lang="en-US" b="1" u="sng" dirty="0"/>
              <a:t>Peer exchange</a:t>
            </a:r>
          </a:p>
          <a:p>
            <a:pPr marL="468313" indent="-468313">
              <a:buFont typeface="Wingdings" panose="05000000000000000000" pitchFamily="2" charset="2"/>
              <a:buChar char="§"/>
            </a:pPr>
            <a:r>
              <a:rPr lang="en-US" dirty="0"/>
              <a:t>Maintenance performance information clearinghouse </a:t>
            </a:r>
          </a:p>
          <a:p>
            <a:pPr marL="468313" indent="-468313">
              <a:buFont typeface="Wingdings" panose="05000000000000000000" pitchFamily="2" charset="2"/>
              <a:buChar char="§"/>
            </a:pPr>
            <a:r>
              <a:rPr lang="en-US" dirty="0"/>
              <a:t>Guides for sharing findings, such as a legislator’s guide or a guide on maintenance data collection</a:t>
            </a:r>
          </a:p>
          <a:p>
            <a:pPr marL="468313" indent="-468313">
              <a:buFont typeface="Wingdings" panose="05000000000000000000" pitchFamily="2" charset="2"/>
              <a:buChar char="§"/>
            </a:pPr>
            <a:r>
              <a:rPr lang="en-US" dirty="0"/>
              <a:t>Research statement on data quality, governance, and utilization guidance</a:t>
            </a:r>
          </a:p>
          <a:p>
            <a:pPr marL="468313" indent="-468313">
              <a:buFont typeface="Wingdings" panose="05000000000000000000" pitchFamily="2" charset="2"/>
              <a:buChar char="§"/>
            </a:pPr>
            <a:r>
              <a:rPr lang="en-US" dirty="0"/>
              <a:t>Research statement that leads to parameters for an external process review of maintenance activities</a:t>
            </a:r>
          </a:p>
        </p:txBody>
      </p:sp>
    </p:spTree>
    <p:extLst>
      <p:ext uri="{BB962C8B-B14F-4D97-AF65-F5344CB8AC3E}">
        <p14:creationId xmlns:p14="http://schemas.microsoft.com/office/powerpoint/2010/main" val="4092257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Peer Exchange Request</a:t>
            </a:r>
          </a:p>
        </p:txBody>
      </p:sp>
      <p:sp>
        <p:nvSpPr>
          <p:cNvPr id="3" name="Content Placeholder 2"/>
          <p:cNvSpPr>
            <a:spLocks noGrp="1"/>
          </p:cNvSpPr>
          <p:nvPr>
            <p:ph idx="1"/>
          </p:nvPr>
        </p:nvSpPr>
        <p:spPr/>
        <p:txBody>
          <a:bodyPr/>
          <a:lstStyle/>
          <a:p>
            <a:r>
              <a:rPr lang="en-US" dirty="0"/>
              <a:t>Scan Team Request </a:t>
            </a:r>
          </a:p>
          <a:p>
            <a:r>
              <a:rPr lang="en-US" dirty="0"/>
              <a:t>NCHRP 20-68A endorsement</a:t>
            </a:r>
          </a:p>
          <a:p>
            <a:r>
              <a:rPr lang="en-US" dirty="0"/>
              <a:t>Request sent to NCHRP 20-44 (Accelerating the Application of NCHRP Research Results) for funding approval</a:t>
            </a:r>
          </a:p>
        </p:txBody>
      </p:sp>
    </p:spTree>
    <p:extLst>
      <p:ext uri="{BB962C8B-B14F-4D97-AF65-F5344CB8AC3E}">
        <p14:creationId xmlns:p14="http://schemas.microsoft.com/office/powerpoint/2010/main" val="3549798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Peer Exchange Participants</a:t>
            </a:r>
          </a:p>
        </p:txBody>
      </p:sp>
      <p:sp>
        <p:nvSpPr>
          <p:cNvPr id="3" name="Content Placeholder 2"/>
          <p:cNvSpPr>
            <a:spLocks noGrp="1"/>
          </p:cNvSpPr>
          <p:nvPr>
            <p:ph idx="1"/>
          </p:nvPr>
        </p:nvSpPr>
        <p:spPr/>
        <p:txBody>
          <a:bodyPr>
            <a:normAutofit/>
          </a:bodyPr>
          <a:lstStyle/>
          <a:p>
            <a:r>
              <a:rPr lang="en-US"/>
              <a:t>Introductions </a:t>
            </a:r>
            <a:endParaRPr lang="en-US" dirty="0"/>
          </a:p>
          <a:p>
            <a:pPr lvl="1"/>
            <a:r>
              <a:rPr lang="en-US" dirty="0"/>
              <a:t>State</a:t>
            </a:r>
          </a:p>
          <a:p>
            <a:pPr lvl="1"/>
            <a:r>
              <a:rPr lang="en-US" dirty="0"/>
              <a:t>Role in Maintenance Budgeting</a:t>
            </a:r>
          </a:p>
          <a:p>
            <a:pPr lvl="1"/>
            <a:r>
              <a:rPr lang="en-US" dirty="0"/>
              <a:t>What do you hope to gain from the peer exchange</a:t>
            </a:r>
          </a:p>
        </p:txBody>
      </p:sp>
    </p:spTree>
    <p:extLst>
      <p:ext uri="{BB962C8B-B14F-4D97-AF65-F5344CB8AC3E}">
        <p14:creationId xmlns:p14="http://schemas.microsoft.com/office/powerpoint/2010/main" val="2430050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Peer Exchange Proposed Objectives</a:t>
            </a:r>
          </a:p>
        </p:txBody>
      </p:sp>
      <p:sp>
        <p:nvSpPr>
          <p:cNvPr id="3" name="Content Placeholder 2"/>
          <p:cNvSpPr>
            <a:spLocks noGrp="1"/>
          </p:cNvSpPr>
          <p:nvPr>
            <p:ph idx="1"/>
          </p:nvPr>
        </p:nvSpPr>
        <p:spPr/>
        <p:txBody>
          <a:bodyPr/>
          <a:lstStyle/>
          <a:p>
            <a:r>
              <a:rPr lang="en-US" dirty="0"/>
              <a:t>Sharing Best Practices</a:t>
            </a:r>
          </a:p>
          <a:p>
            <a:r>
              <a:rPr lang="en-US" dirty="0"/>
              <a:t>Re-institute the Maintenance Quality Assurance (MQA) Document Library </a:t>
            </a:r>
          </a:p>
          <a:p>
            <a:r>
              <a:rPr lang="en-US" dirty="0"/>
              <a:t>Establish a State Directory of Contacts for MQA Programs</a:t>
            </a:r>
          </a:p>
          <a:p>
            <a:r>
              <a:rPr lang="en-US" dirty="0"/>
              <a:t>Development of a Summary Report</a:t>
            </a:r>
          </a:p>
          <a:p>
            <a:pPr marL="0" indent="0">
              <a:buNone/>
            </a:pPr>
            <a:endParaRPr lang="en-US" dirty="0"/>
          </a:p>
        </p:txBody>
      </p:sp>
    </p:spTree>
    <p:extLst>
      <p:ext uri="{BB962C8B-B14F-4D97-AF65-F5344CB8AC3E}">
        <p14:creationId xmlns:p14="http://schemas.microsoft.com/office/powerpoint/2010/main" val="3971546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Format for Peer Exchange</a:t>
            </a:r>
          </a:p>
        </p:txBody>
      </p:sp>
      <p:sp>
        <p:nvSpPr>
          <p:cNvPr id="3" name="Content Placeholder 2"/>
          <p:cNvSpPr>
            <a:spLocks noGrp="1"/>
          </p:cNvSpPr>
          <p:nvPr>
            <p:ph idx="1"/>
          </p:nvPr>
        </p:nvSpPr>
        <p:spPr/>
        <p:txBody>
          <a:bodyPr>
            <a:normAutofit fontScale="85000" lnSpcReduction="20000"/>
          </a:bodyPr>
          <a:lstStyle/>
          <a:p>
            <a:r>
              <a:rPr lang="en-US" dirty="0"/>
              <a:t>One person per state, potential for others virtually</a:t>
            </a:r>
          </a:p>
          <a:p>
            <a:r>
              <a:rPr lang="en-US" dirty="0"/>
              <a:t>Organized by 5 Topic Areas (Discussion and Presentations)</a:t>
            </a:r>
          </a:p>
          <a:p>
            <a:pPr marL="806958" lvl="3" indent="-514350">
              <a:buFont typeface="+mj-lt"/>
              <a:buAutoNum type="arabicPeriod"/>
            </a:pPr>
            <a:r>
              <a:rPr lang="en-US" dirty="0"/>
              <a:t>Agency Culture Impacts</a:t>
            </a:r>
          </a:p>
          <a:p>
            <a:pPr marL="806958" lvl="3" indent="-514350">
              <a:buFont typeface="+mj-lt"/>
              <a:buAutoNum type="arabicPeriod"/>
            </a:pPr>
            <a:r>
              <a:rPr lang="en-US" dirty="0"/>
              <a:t>Relationships with Elected Officials</a:t>
            </a:r>
          </a:p>
          <a:p>
            <a:pPr marL="806958" lvl="3" indent="-514350">
              <a:buFont typeface="+mj-lt"/>
              <a:buAutoNum type="arabicPeriod"/>
            </a:pPr>
            <a:r>
              <a:rPr lang="en-US" dirty="0"/>
              <a:t>Performance Measures and Targets</a:t>
            </a:r>
          </a:p>
          <a:p>
            <a:pPr marL="806958" lvl="3" indent="-514350">
              <a:buFont typeface="+mj-lt"/>
              <a:buAutoNum type="arabicPeriod"/>
            </a:pPr>
            <a:r>
              <a:rPr lang="en-US" dirty="0"/>
              <a:t>Inventory and Condition Assessment</a:t>
            </a:r>
          </a:p>
          <a:p>
            <a:pPr marL="806958" lvl="3" indent="-514350">
              <a:buFont typeface="+mj-lt"/>
              <a:buAutoNum type="arabicPeriod"/>
            </a:pPr>
            <a:r>
              <a:rPr lang="en-US" dirty="0"/>
              <a:t>Maintenance Program Support</a:t>
            </a:r>
          </a:p>
        </p:txBody>
      </p:sp>
    </p:spTree>
    <p:extLst>
      <p:ext uri="{BB962C8B-B14F-4D97-AF65-F5344CB8AC3E}">
        <p14:creationId xmlns:p14="http://schemas.microsoft.com/office/powerpoint/2010/main" val="1080414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BD4C2-660B-4D71-A7FC-E174E4F345FB}"/>
              </a:ext>
            </a:extLst>
          </p:cNvPr>
          <p:cNvSpPr>
            <a:spLocks noGrp="1"/>
          </p:cNvSpPr>
          <p:nvPr>
            <p:ph type="title"/>
          </p:nvPr>
        </p:nvSpPr>
        <p:spPr/>
        <p:txBody>
          <a:bodyPr>
            <a:normAutofit/>
          </a:bodyPr>
          <a:lstStyle/>
          <a:p>
            <a:r>
              <a:rPr lang="en-US" sz="7200" dirty="0"/>
              <a:t>Please Participate!!!</a:t>
            </a:r>
          </a:p>
        </p:txBody>
      </p:sp>
      <p:sp>
        <p:nvSpPr>
          <p:cNvPr id="3" name="Content Placeholder 2">
            <a:extLst>
              <a:ext uri="{FF2B5EF4-FFF2-40B4-BE49-F238E27FC236}">
                <a16:creationId xmlns:a16="http://schemas.microsoft.com/office/drawing/2014/main" id="{670FBA97-4566-42CB-98A9-1C2E2C36EE03}"/>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350352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More Information</a:t>
            </a:r>
          </a:p>
        </p:txBody>
      </p:sp>
      <p:sp>
        <p:nvSpPr>
          <p:cNvPr id="3" name="Content Placeholder 2"/>
          <p:cNvSpPr>
            <a:spLocks noGrp="1"/>
          </p:cNvSpPr>
          <p:nvPr>
            <p:ph sz="half" idx="1"/>
          </p:nvPr>
        </p:nvSpPr>
        <p:spPr>
          <a:xfrm>
            <a:off x="1097279" y="1576794"/>
            <a:ext cx="4937760" cy="4623284"/>
          </a:xfrm>
        </p:spPr>
        <p:txBody>
          <a:bodyPr>
            <a:normAutofit fontScale="85000" lnSpcReduction="20000"/>
          </a:bodyPr>
          <a:lstStyle/>
          <a:p>
            <a:r>
              <a:rPr lang="en-US" dirty="0"/>
              <a:t>Please visit U.S. Domestic Scan program TRB webpage </a:t>
            </a:r>
            <a:r>
              <a:rPr lang="en-US" dirty="0">
                <a:hlinkClick r:id="rId3"/>
              </a:rPr>
              <a:t>http://apps.trb.org/cmsfeed/TRBNetProjectDisplay.asp?ProjectID=1570</a:t>
            </a:r>
            <a:endParaRPr lang="en-US" dirty="0"/>
          </a:p>
          <a:p>
            <a:r>
              <a:rPr lang="en-US" dirty="0"/>
              <a:t>Visit U.S. Domestic Scan Program Website</a:t>
            </a:r>
          </a:p>
          <a:p>
            <a:pPr indent="0">
              <a:buNone/>
            </a:pPr>
            <a:r>
              <a:rPr lang="en-US" dirty="0">
                <a:hlinkClick r:id="rId4"/>
              </a:rPr>
              <a:t>www.domesticscan.org</a:t>
            </a:r>
            <a:endParaRPr lang="en-US" dirty="0"/>
          </a:p>
          <a:p>
            <a:r>
              <a:rPr lang="en-US" dirty="0"/>
              <a:t>Google NCHRP Domestic Scan Program and look for scan 14-01</a:t>
            </a:r>
          </a:p>
        </p:txBody>
      </p:sp>
      <p:pic>
        <p:nvPicPr>
          <p:cNvPr id="6" name="Content Placeholder 5"/>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7131953" y="1576387"/>
            <a:ext cx="3484008" cy="4508717"/>
          </a:xfrm>
        </p:spPr>
      </p:pic>
    </p:spTree>
    <p:extLst>
      <p:ext uri="{BB962C8B-B14F-4D97-AF65-F5344CB8AC3E}">
        <p14:creationId xmlns:p14="http://schemas.microsoft.com/office/powerpoint/2010/main" val="2917387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pic>
        <p:nvPicPr>
          <p:cNvPr id="6" name="Content Placeholder 5"/>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5715"/>
          <a:stretch/>
        </p:blipFill>
        <p:spPr>
          <a:xfrm>
            <a:off x="7442324" y="3429211"/>
            <a:ext cx="4068631" cy="2659358"/>
          </a:xfrm>
        </p:spPr>
      </p:pic>
      <p:sp>
        <p:nvSpPr>
          <p:cNvPr id="5" name="Content Placeholder 4"/>
          <p:cNvSpPr>
            <a:spLocks noGrp="1"/>
          </p:cNvSpPr>
          <p:nvPr>
            <p:ph sz="half" idx="2"/>
          </p:nvPr>
        </p:nvSpPr>
        <p:spPr>
          <a:xfrm>
            <a:off x="1097280" y="1622713"/>
            <a:ext cx="4937760" cy="4023360"/>
          </a:xfrm>
        </p:spPr>
        <p:txBody>
          <a:bodyPr>
            <a:normAutofit fontScale="92500" lnSpcReduction="20000"/>
          </a:bodyPr>
          <a:lstStyle/>
          <a:p>
            <a:pPr marL="468313" indent="-468313">
              <a:lnSpc>
                <a:spcPct val="100000"/>
              </a:lnSpc>
              <a:spcBef>
                <a:spcPts val="0"/>
              </a:spcBef>
              <a:spcAft>
                <a:spcPts val="1800"/>
              </a:spcAft>
              <a:buFont typeface="Wingdings" panose="05000000000000000000" pitchFamily="2" charset="2"/>
              <a:buChar char="§"/>
            </a:pPr>
            <a:r>
              <a:rPr lang="en-US" dirty="0"/>
              <a:t>Welcome</a:t>
            </a:r>
          </a:p>
          <a:p>
            <a:pPr marL="468313" indent="-468313">
              <a:lnSpc>
                <a:spcPct val="100000"/>
              </a:lnSpc>
              <a:spcBef>
                <a:spcPts val="0"/>
              </a:spcBef>
              <a:spcAft>
                <a:spcPts val="1800"/>
              </a:spcAft>
              <a:buFont typeface="Wingdings" panose="05000000000000000000" pitchFamily="2" charset="2"/>
              <a:buChar char="§"/>
            </a:pPr>
            <a:r>
              <a:rPr lang="en-US" dirty="0"/>
              <a:t>Scan Approach</a:t>
            </a:r>
          </a:p>
          <a:p>
            <a:pPr marL="468313" indent="-468313">
              <a:lnSpc>
                <a:spcPct val="100000"/>
              </a:lnSpc>
              <a:spcBef>
                <a:spcPts val="0"/>
              </a:spcBef>
              <a:spcAft>
                <a:spcPts val="1800"/>
              </a:spcAft>
              <a:buFont typeface="Wingdings" panose="05000000000000000000" pitchFamily="2" charset="2"/>
              <a:buChar char="§"/>
            </a:pPr>
            <a:r>
              <a:rPr lang="en-US" dirty="0"/>
              <a:t>Summary of Findings</a:t>
            </a:r>
          </a:p>
          <a:p>
            <a:pPr marL="468313" indent="-468313">
              <a:lnSpc>
                <a:spcPct val="100000"/>
              </a:lnSpc>
              <a:spcBef>
                <a:spcPts val="0"/>
              </a:spcBef>
              <a:spcAft>
                <a:spcPts val="1800"/>
              </a:spcAft>
              <a:buFont typeface="Wingdings" panose="05000000000000000000" pitchFamily="2" charset="2"/>
              <a:buChar char="§"/>
            </a:pPr>
            <a:r>
              <a:rPr lang="en-US" dirty="0"/>
              <a:t>Recommendations</a:t>
            </a:r>
          </a:p>
          <a:p>
            <a:pPr marL="468313" indent="-468313">
              <a:lnSpc>
                <a:spcPct val="100000"/>
              </a:lnSpc>
              <a:spcBef>
                <a:spcPts val="0"/>
              </a:spcBef>
              <a:spcAft>
                <a:spcPts val="1800"/>
              </a:spcAft>
              <a:buFont typeface="Wingdings" panose="05000000000000000000" pitchFamily="2" charset="2"/>
              <a:buChar char="§"/>
            </a:pPr>
            <a:r>
              <a:rPr lang="en-US" dirty="0"/>
              <a:t>Introduction of Participants</a:t>
            </a:r>
          </a:p>
          <a:p>
            <a:pPr marL="468313" indent="-468313">
              <a:lnSpc>
                <a:spcPct val="100000"/>
              </a:lnSpc>
              <a:spcBef>
                <a:spcPts val="0"/>
              </a:spcBef>
              <a:spcAft>
                <a:spcPts val="1800"/>
              </a:spcAft>
              <a:buFont typeface="Wingdings" panose="05000000000000000000" pitchFamily="2" charset="2"/>
              <a:buChar char="§"/>
            </a:pPr>
            <a:r>
              <a:rPr lang="en-US" dirty="0"/>
              <a:t>Peer Exchange Objectives and Format</a:t>
            </a:r>
          </a:p>
          <a:p>
            <a:pPr marL="0" indent="0">
              <a:buNone/>
            </a:pPr>
            <a:endParaRPr lang="en-US" dirty="0"/>
          </a:p>
        </p:txBody>
      </p:sp>
    </p:spTree>
    <p:extLst>
      <p:ext uri="{BB962C8B-B14F-4D97-AF65-F5344CB8AC3E}">
        <p14:creationId xmlns:p14="http://schemas.microsoft.com/office/powerpoint/2010/main" val="4019877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Scan Objective</a:t>
            </a:r>
          </a:p>
        </p:txBody>
      </p:sp>
      <p:sp>
        <p:nvSpPr>
          <p:cNvPr id="3" name="Content Placeholder 2"/>
          <p:cNvSpPr>
            <a:spLocks noGrp="1"/>
          </p:cNvSpPr>
          <p:nvPr>
            <p:ph sz="half" idx="1"/>
          </p:nvPr>
        </p:nvSpPr>
        <p:spPr>
          <a:xfrm>
            <a:off x="1097280" y="1628083"/>
            <a:ext cx="10058399" cy="4505088"/>
          </a:xfrm>
        </p:spPr>
        <p:txBody>
          <a:bodyPr>
            <a:normAutofit/>
          </a:bodyPr>
          <a:lstStyle/>
          <a:p>
            <a:pPr marL="468313" indent="-468313">
              <a:buFont typeface="Wingdings" panose="05000000000000000000" pitchFamily="2" charset="2"/>
              <a:buChar char="§"/>
            </a:pPr>
            <a:r>
              <a:rPr lang="en-US" dirty="0"/>
              <a:t>Identify funding allocation practices that have successfully ensured reliable, adequate funding to support the delivery of efficient and effective maintenance programs</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791618" y="3142680"/>
            <a:ext cx="2694137" cy="2990491"/>
          </a:xfrm>
        </p:spPr>
      </p:pic>
    </p:spTree>
    <p:extLst>
      <p:ext uri="{BB962C8B-B14F-4D97-AF65-F5344CB8AC3E}">
        <p14:creationId xmlns:p14="http://schemas.microsoft.com/office/powerpoint/2010/main" val="1548878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Scan Explored How…</a:t>
            </a:r>
          </a:p>
        </p:txBody>
      </p:sp>
      <p:sp>
        <p:nvSpPr>
          <p:cNvPr id="3" name="Content Placeholder 2"/>
          <p:cNvSpPr>
            <a:spLocks noGrp="1"/>
          </p:cNvSpPr>
          <p:nvPr>
            <p:ph idx="1"/>
          </p:nvPr>
        </p:nvSpPr>
        <p:spPr>
          <a:xfrm>
            <a:off x="1097280" y="1630253"/>
            <a:ext cx="10058400" cy="4023360"/>
          </a:xfrm>
        </p:spPr>
        <p:txBody>
          <a:bodyPr>
            <a:normAutofit lnSpcReduction="10000"/>
          </a:bodyPr>
          <a:lstStyle/>
          <a:p>
            <a:pPr marL="468313" lvl="1" indent="-468313">
              <a:lnSpc>
                <a:spcPct val="100000"/>
              </a:lnSpc>
              <a:spcBef>
                <a:spcPts val="0"/>
              </a:spcBef>
              <a:spcAft>
                <a:spcPts val="1800"/>
              </a:spcAft>
              <a:buFont typeface="Wingdings" panose="05000000000000000000" pitchFamily="2" charset="2"/>
              <a:buChar char="§"/>
            </a:pPr>
            <a:r>
              <a:rPr lang="en-US" dirty="0"/>
              <a:t>Funding levels are determined</a:t>
            </a:r>
          </a:p>
          <a:p>
            <a:pPr marL="468313" lvl="1" indent="-468313">
              <a:lnSpc>
                <a:spcPct val="100000"/>
              </a:lnSpc>
              <a:spcBef>
                <a:spcPts val="0"/>
              </a:spcBef>
              <a:spcAft>
                <a:spcPts val="1800"/>
              </a:spcAft>
              <a:buFont typeface="Wingdings" panose="05000000000000000000" pitchFamily="2" charset="2"/>
              <a:buChar char="§"/>
            </a:pPr>
            <a:r>
              <a:rPr lang="en-US" dirty="0"/>
              <a:t>Funds are allocated to districts and regions</a:t>
            </a:r>
          </a:p>
          <a:p>
            <a:pPr marL="468313" lvl="1" indent="-468313">
              <a:lnSpc>
                <a:spcPct val="100000"/>
              </a:lnSpc>
              <a:spcBef>
                <a:spcPts val="0"/>
              </a:spcBef>
              <a:spcAft>
                <a:spcPts val="1800"/>
              </a:spcAft>
              <a:buFont typeface="Wingdings" panose="05000000000000000000" pitchFamily="2" charset="2"/>
              <a:buChar char="§"/>
            </a:pPr>
            <a:r>
              <a:rPr lang="en-US" dirty="0"/>
              <a:t>Districts and regions determine the amount to spend on specific maintenance tasks</a:t>
            </a:r>
          </a:p>
          <a:p>
            <a:pPr marL="468313" lvl="1" indent="-468313">
              <a:lnSpc>
                <a:spcPct val="100000"/>
              </a:lnSpc>
              <a:spcBef>
                <a:spcPts val="0"/>
              </a:spcBef>
              <a:spcAft>
                <a:spcPts val="1800"/>
              </a:spcAft>
              <a:buFont typeface="Wingdings" panose="05000000000000000000" pitchFamily="2" charset="2"/>
              <a:buChar char="§"/>
            </a:pPr>
            <a:r>
              <a:rPr lang="en-US" dirty="0"/>
              <a:t>Agencies determine optimal allocations</a:t>
            </a:r>
          </a:p>
          <a:p>
            <a:pPr marL="468313" lvl="1" indent="-468313">
              <a:lnSpc>
                <a:spcPct val="100000"/>
              </a:lnSpc>
              <a:spcBef>
                <a:spcPts val="0"/>
              </a:spcBef>
              <a:spcAft>
                <a:spcPts val="1800"/>
              </a:spcAft>
              <a:buFont typeface="Wingdings" panose="05000000000000000000" pitchFamily="2" charset="2"/>
              <a:buChar char="§"/>
            </a:pPr>
            <a:r>
              <a:rPr lang="en-US" dirty="0"/>
              <a:t>Performance measures are used to allocate funds</a:t>
            </a:r>
          </a:p>
          <a:p>
            <a:endParaRPr lang="en-US" dirty="0"/>
          </a:p>
        </p:txBody>
      </p:sp>
    </p:spTree>
    <p:extLst>
      <p:ext uri="{BB962C8B-B14F-4D97-AF65-F5344CB8AC3E}">
        <p14:creationId xmlns:p14="http://schemas.microsoft.com/office/powerpoint/2010/main" val="2152633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Scan Team</a:t>
            </a:r>
          </a:p>
        </p:txBody>
      </p:sp>
      <p:sp>
        <p:nvSpPr>
          <p:cNvPr id="4" name="Content Placeholder 3"/>
          <p:cNvSpPr>
            <a:spLocks noGrp="1"/>
          </p:cNvSpPr>
          <p:nvPr>
            <p:ph sz="half" idx="1"/>
          </p:nvPr>
        </p:nvSpPr>
        <p:spPr>
          <a:xfrm>
            <a:off x="1097279" y="1622710"/>
            <a:ext cx="4937760" cy="4339395"/>
          </a:xfrm>
        </p:spPr>
        <p:txBody>
          <a:bodyPr>
            <a:normAutofit fontScale="85000" lnSpcReduction="20000"/>
          </a:bodyPr>
          <a:lstStyle/>
          <a:p>
            <a:pPr marL="512763" indent="-512763">
              <a:lnSpc>
                <a:spcPct val="110000"/>
              </a:lnSpc>
              <a:buFont typeface="Wingdings" panose="05000000000000000000" pitchFamily="2" charset="2"/>
              <a:buChar char="§"/>
            </a:pPr>
            <a:r>
              <a:rPr lang="en-US" b="1" dirty="0"/>
              <a:t>Mark McConnell</a:t>
            </a:r>
            <a:r>
              <a:rPr lang="en-US" dirty="0"/>
              <a:t>, MS DOT, Chair</a:t>
            </a:r>
          </a:p>
          <a:p>
            <a:pPr marL="512763" indent="-512763">
              <a:lnSpc>
                <a:spcPct val="110000"/>
              </a:lnSpc>
              <a:buFont typeface="Wingdings" panose="05000000000000000000" pitchFamily="2" charset="2"/>
              <a:buChar char="§"/>
            </a:pPr>
            <a:r>
              <a:rPr lang="en-US" b="1" dirty="0"/>
              <a:t>Dale Doughty</a:t>
            </a:r>
            <a:r>
              <a:rPr lang="en-US" dirty="0"/>
              <a:t>, Me DOT</a:t>
            </a:r>
          </a:p>
          <a:p>
            <a:pPr marL="512763" indent="-512763">
              <a:lnSpc>
                <a:spcPct val="110000"/>
              </a:lnSpc>
              <a:buFont typeface="Wingdings" panose="05000000000000000000" pitchFamily="2" charset="2"/>
              <a:buChar char="§"/>
            </a:pPr>
            <a:r>
              <a:rPr lang="en-US" b="1" dirty="0"/>
              <a:t>Tim Lattner</a:t>
            </a:r>
            <a:r>
              <a:rPr lang="en-US" dirty="0"/>
              <a:t>, FL DOT (Rudy Powell)</a:t>
            </a:r>
          </a:p>
          <a:p>
            <a:pPr marL="512763" indent="-512763">
              <a:lnSpc>
                <a:spcPct val="110000"/>
              </a:lnSpc>
              <a:buFont typeface="Wingdings" panose="05000000000000000000" pitchFamily="2" charset="2"/>
              <a:buChar char="§"/>
            </a:pPr>
            <a:r>
              <a:rPr lang="en-US" b="1" dirty="0"/>
              <a:t>Laura </a:t>
            </a:r>
            <a:r>
              <a:rPr lang="en-US" b="1" dirty="0" err="1"/>
              <a:t>Mester</a:t>
            </a:r>
            <a:r>
              <a:rPr lang="en-US" dirty="0"/>
              <a:t>, MI DOT</a:t>
            </a:r>
          </a:p>
          <a:p>
            <a:pPr marL="512763" indent="-512763">
              <a:lnSpc>
                <a:spcPct val="110000"/>
              </a:lnSpc>
              <a:buFont typeface="Wingdings" panose="05000000000000000000" pitchFamily="2" charset="2"/>
              <a:buChar char="§"/>
            </a:pPr>
            <a:r>
              <a:rPr lang="en-US" b="1" dirty="0"/>
              <a:t>Cory Pope</a:t>
            </a:r>
            <a:r>
              <a:rPr lang="en-US" dirty="0"/>
              <a:t>, UT DOT</a:t>
            </a:r>
          </a:p>
          <a:p>
            <a:pPr marL="512763" indent="-512763">
              <a:lnSpc>
                <a:spcPct val="110000"/>
              </a:lnSpc>
              <a:buFont typeface="Wingdings" panose="05000000000000000000" pitchFamily="2" charset="2"/>
              <a:buChar char="§"/>
            </a:pPr>
            <a:r>
              <a:rPr lang="en-US" b="1" dirty="0"/>
              <a:t>Lonnie Watkins</a:t>
            </a:r>
            <a:r>
              <a:rPr lang="en-US" dirty="0"/>
              <a:t>, NC DOT</a:t>
            </a:r>
          </a:p>
        </p:txBody>
      </p:sp>
      <p:sp>
        <p:nvSpPr>
          <p:cNvPr id="5" name="Content Placeholder 4"/>
          <p:cNvSpPr>
            <a:spLocks noGrp="1"/>
          </p:cNvSpPr>
          <p:nvPr>
            <p:ph sz="half" idx="2"/>
          </p:nvPr>
        </p:nvSpPr>
        <p:spPr>
          <a:xfrm>
            <a:off x="6217919" y="1622712"/>
            <a:ext cx="5818909" cy="4023360"/>
          </a:xfrm>
        </p:spPr>
        <p:txBody>
          <a:bodyPr>
            <a:normAutofit fontScale="85000" lnSpcReduction="20000"/>
          </a:bodyPr>
          <a:lstStyle/>
          <a:p>
            <a:pPr marL="468313" indent="-468313">
              <a:lnSpc>
                <a:spcPct val="120000"/>
              </a:lnSpc>
              <a:spcBef>
                <a:spcPts val="0"/>
              </a:spcBef>
              <a:spcAft>
                <a:spcPts val="1800"/>
              </a:spcAft>
              <a:buFont typeface="Wingdings" panose="05000000000000000000" pitchFamily="2" charset="2"/>
              <a:buChar char="§"/>
            </a:pPr>
            <a:r>
              <a:rPr lang="en-US" b="1" dirty="0"/>
              <a:t>Tony Sullivan</a:t>
            </a:r>
            <a:r>
              <a:rPr lang="en-US" dirty="0"/>
              <a:t>, AR Highway and Transportation Department</a:t>
            </a:r>
          </a:p>
          <a:p>
            <a:pPr marL="468313" indent="-468313">
              <a:lnSpc>
                <a:spcPct val="120000"/>
              </a:lnSpc>
              <a:spcBef>
                <a:spcPts val="0"/>
              </a:spcBef>
              <a:spcAft>
                <a:spcPts val="1800"/>
              </a:spcAft>
              <a:buFont typeface="Wingdings" panose="05000000000000000000" pitchFamily="2" charset="2"/>
              <a:buChar char="§"/>
            </a:pPr>
            <a:r>
              <a:rPr lang="en-US" b="1" dirty="0"/>
              <a:t>Thomas Van</a:t>
            </a:r>
            <a:r>
              <a:rPr lang="en-US" dirty="0"/>
              <a:t>, FHWA</a:t>
            </a:r>
          </a:p>
          <a:p>
            <a:pPr marL="468313" indent="-468313">
              <a:lnSpc>
                <a:spcPct val="120000"/>
              </a:lnSpc>
              <a:spcBef>
                <a:spcPts val="0"/>
              </a:spcBef>
              <a:spcAft>
                <a:spcPts val="1800"/>
              </a:spcAft>
              <a:buFont typeface="Wingdings" panose="05000000000000000000" pitchFamily="2" charset="2"/>
              <a:buChar char="§"/>
            </a:pPr>
            <a:r>
              <a:rPr lang="en-US" b="1" dirty="0"/>
              <a:t>Katie Zimmerman</a:t>
            </a:r>
            <a:r>
              <a:rPr lang="en-US" dirty="0"/>
              <a:t>, APTech, SME</a:t>
            </a:r>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t="12560"/>
          <a:stretch/>
        </p:blipFill>
        <p:spPr>
          <a:xfrm rot="10800000">
            <a:off x="8389369" y="4081346"/>
            <a:ext cx="3201412" cy="2118731"/>
          </a:xfrm>
          <a:prstGeom prst="rect">
            <a:avLst/>
          </a:prstGeom>
        </p:spPr>
      </p:pic>
    </p:spTree>
    <p:extLst>
      <p:ext uri="{BB962C8B-B14F-4D97-AF65-F5344CB8AC3E}">
        <p14:creationId xmlns:p14="http://schemas.microsoft.com/office/powerpoint/2010/main" val="963865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Scan Approach</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21741551"/>
              </p:ext>
            </p:extLst>
          </p:nvPr>
        </p:nvGraphicFramePr>
        <p:xfrm>
          <a:off x="1271239" y="1645543"/>
          <a:ext cx="9794918" cy="4509930"/>
        </p:xfrm>
        <a:graphic>
          <a:graphicData uri="http://schemas.openxmlformats.org/drawingml/2006/table">
            <a:tbl>
              <a:tblPr firstRow="1" bandRow="1">
                <a:tableStyleId>{93296810-A885-4BE3-A3E7-6D5BEEA58F35}</a:tableStyleId>
              </a:tblPr>
              <a:tblGrid>
                <a:gridCol w="4448200">
                  <a:extLst>
                    <a:ext uri="{9D8B030D-6E8A-4147-A177-3AD203B41FA5}">
                      <a16:colId xmlns:a16="http://schemas.microsoft.com/office/drawing/2014/main" val="20000"/>
                    </a:ext>
                  </a:extLst>
                </a:gridCol>
                <a:gridCol w="5346718">
                  <a:extLst>
                    <a:ext uri="{9D8B030D-6E8A-4147-A177-3AD203B41FA5}">
                      <a16:colId xmlns:a16="http://schemas.microsoft.com/office/drawing/2014/main" val="20001"/>
                    </a:ext>
                  </a:extLst>
                </a:gridCol>
              </a:tblGrid>
              <a:tr h="6934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dirty="0">
                          <a:solidFill>
                            <a:schemeClr val="tx1"/>
                          </a:solidFill>
                        </a:rPr>
                        <a:t>Category 1 States </a:t>
                      </a:r>
                    </a:p>
                  </a:txBody>
                  <a:tcPr marL="186291" marR="186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8C09C"/>
                    </a:solidFill>
                  </a:tcPr>
                </a:tc>
                <a:tc>
                  <a:txBody>
                    <a:bodyPr/>
                    <a:lstStyle/>
                    <a:p>
                      <a:r>
                        <a:rPr lang="en-US" sz="3200" dirty="0">
                          <a:solidFill>
                            <a:schemeClr val="tx1"/>
                          </a:solidFill>
                        </a:rPr>
                        <a:t>Features</a:t>
                      </a:r>
                    </a:p>
                  </a:txBody>
                  <a:tcPr marL="186291" marR="186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8C09C"/>
                    </a:solidFill>
                  </a:tcPr>
                </a:tc>
                <a:extLst>
                  <a:ext uri="{0D108BD9-81ED-4DB2-BD59-A6C34878D82A}">
                    <a16:rowId xmlns:a16="http://schemas.microsoft.com/office/drawing/2014/main" val="10000"/>
                  </a:ext>
                </a:extLst>
              </a:tr>
              <a:tr h="1440198">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3200" dirty="0"/>
                        <a:t>Florida DOT</a:t>
                      </a:r>
                    </a:p>
                  </a:txBody>
                  <a:tcPr marL="186291" marR="186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BF9"/>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a:t>Adequately funded to address maintenance needs</a:t>
                      </a:r>
                    </a:p>
                  </a:txBody>
                  <a:tcPr marL="186291" marR="186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BF9"/>
                    </a:solidFill>
                  </a:tcPr>
                </a:tc>
                <a:extLst>
                  <a:ext uri="{0D108BD9-81ED-4DB2-BD59-A6C34878D82A}">
                    <a16:rowId xmlns:a16="http://schemas.microsoft.com/office/drawing/2014/main" val="10001"/>
                  </a:ext>
                </a:extLst>
              </a:tr>
              <a:tr h="2376284">
                <a:tc>
                  <a:txBody>
                    <a:bodyPr/>
                    <a:lstStyle/>
                    <a:p>
                      <a:pPr marL="200025" lvl="1" indent="-200025"/>
                      <a:r>
                        <a:rPr lang="en-US" sz="3200" dirty="0"/>
                        <a:t>Utah DOT</a:t>
                      </a:r>
                    </a:p>
                    <a:p>
                      <a:pPr marL="200025" lvl="1" indent="-200025"/>
                      <a:r>
                        <a:rPr lang="en-US" sz="3200" dirty="0"/>
                        <a:t>Washington State DOT</a:t>
                      </a:r>
                    </a:p>
                    <a:p>
                      <a:endParaRPr lang="en-US" sz="3200" dirty="0"/>
                    </a:p>
                  </a:txBody>
                  <a:tcPr marL="186291" marR="186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BF9"/>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a:t>Use maintenance performance data to determine maintenance funding at the state level</a:t>
                      </a:r>
                    </a:p>
                  </a:txBody>
                  <a:tcPr marL="186291" marR="186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FBF9"/>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20055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Scan Participants</a:t>
            </a:r>
          </a:p>
        </p:txBody>
      </p:sp>
      <p:pic>
        <p:nvPicPr>
          <p:cNvPr id="9" name="Content Placeholder 8"/>
          <p:cNvPicPr>
            <a:picLocks noGrp="1" noChangeAspect="1"/>
          </p:cNvPicPr>
          <p:nvPr>
            <p:ph idx="1"/>
          </p:nvPr>
        </p:nvPicPr>
        <p:blipFill rotWithShape="1">
          <a:blip r:embed="rId3">
            <a:extLst>
              <a:ext uri="{28A0092B-C50C-407E-A947-70E740481C1C}">
                <a14:useLocalDpi xmlns:a14="http://schemas.microsoft.com/office/drawing/2010/main" val="0"/>
              </a:ext>
            </a:extLst>
          </a:blip>
          <a:srcRect t="9053" b="5815"/>
          <a:stretch/>
        </p:blipFill>
        <p:spPr>
          <a:xfrm>
            <a:off x="2587077" y="1613751"/>
            <a:ext cx="6984788" cy="4564025"/>
          </a:xfrm>
        </p:spPr>
      </p:pic>
    </p:spTree>
    <p:extLst>
      <p:ext uri="{BB962C8B-B14F-4D97-AF65-F5344CB8AC3E}">
        <p14:creationId xmlns:p14="http://schemas.microsoft.com/office/powerpoint/2010/main" val="996071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Organization of Initial Findings</a:t>
            </a:r>
          </a:p>
        </p:txBody>
      </p:sp>
      <p:sp>
        <p:nvSpPr>
          <p:cNvPr id="6" name="Content Placeholder 5"/>
          <p:cNvSpPr>
            <a:spLocks noGrp="1"/>
          </p:cNvSpPr>
          <p:nvPr>
            <p:ph sz="half" idx="1"/>
          </p:nvPr>
        </p:nvSpPr>
        <p:spPr>
          <a:xfrm>
            <a:off x="1097278" y="1576794"/>
            <a:ext cx="6039502" cy="4422562"/>
          </a:xfrm>
        </p:spPr>
        <p:txBody>
          <a:bodyPr>
            <a:normAutofit/>
          </a:bodyPr>
          <a:lstStyle/>
          <a:p>
            <a:pPr marL="468313" lvl="1" indent="-468313">
              <a:buFont typeface="Wingdings" panose="05000000000000000000" pitchFamily="2" charset="2"/>
              <a:buChar char="§"/>
            </a:pPr>
            <a:r>
              <a:rPr lang="en-US" dirty="0"/>
              <a:t>Agency culture</a:t>
            </a:r>
          </a:p>
          <a:p>
            <a:pPr marL="468313" lvl="1" indent="-468313">
              <a:buFont typeface="Wingdings" panose="05000000000000000000" pitchFamily="2" charset="2"/>
              <a:buChar char="§"/>
            </a:pPr>
            <a:r>
              <a:rPr lang="en-US" dirty="0"/>
              <a:t>Relationship with elected officials</a:t>
            </a:r>
          </a:p>
          <a:p>
            <a:pPr marL="468313" lvl="1" indent="-468313">
              <a:buFont typeface="Wingdings" panose="05000000000000000000" pitchFamily="2" charset="2"/>
              <a:buChar char="§"/>
            </a:pPr>
            <a:r>
              <a:rPr lang="en-US" dirty="0"/>
              <a:t>Performance measures and targets</a:t>
            </a:r>
          </a:p>
          <a:p>
            <a:pPr marL="468313" lvl="1" indent="-468313">
              <a:buFont typeface="Wingdings" panose="05000000000000000000" pitchFamily="2" charset="2"/>
              <a:buChar char="§"/>
            </a:pPr>
            <a:r>
              <a:rPr lang="en-US" dirty="0"/>
              <a:t>Data</a:t>
            </a:r>
          </a:p>
          <a:p>
            <a:pPr marL="468313" lvl="1" indent="-468313">
              <a:buFont typeface="Wingdings" panose="05000000000000000000" pitchFamily="2" charset="2"/>
              <a:buChar char="§"/>
            </a:pPr>
            <a:r>
              <a:rPr lang="en-US" dirty="0"/>
              <a:t>Program support</a:t>
            </a:r>
          </a:p>
        </p:txBody>
      </p:sp>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43540" y="3383292"/>
            <a:ext cx="4571630" cy="2995206"/>
          </a:xfrm>
        </p:spPr>
      </p:pic>
    </p:spTree>
    <p:extLst>
      <p:ext uri="{BB962C8B-B14F-4D97-AF65-F5344CB8AC3E}">
        <p14:creationId xmlns:p14="http://schemas.microsoft.com/office/powerpoint/2010/main" val="980038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a:xfrm>
            <a:off x="1097279" y="1622711"/>
            <a:ext cx="10254661" cy="4644274"/>
          </a:xfrm>
        </p:spPr>
        <p:txBody>
          <a:bodyPr>
            <a:normAutofit fontScale="92500" lnSpcReduction="10000"/>
          </a:bodyPr>
          <a:lstStyle/>
          <a:p>
            <a:pPr marL="468313" indent="-468313">
              <a:lnSpc>
                <a:spcPct val="110000"/>
              </a:lnSpc>
              <a:buFont typeface="+mj-lt"/>
              <a:buAutoNum type="arabicPeriod"/>
            </a:pPr>
            <a:r>
              <a:rPr lang="en-US" dirty="0"/>
              <a:t>Establish performance measures and targets that drive the development of a unified agency culture</a:t>
            </a:r>
          </a:p>
          <a:p>
            <a:pPr marL="468313" indent="-468313">
              <a:lnSpc>
                <a:spcPct val="110000"/>
              </a:lnSpc>
              <a:buFont typeface="+mj-lt"/>
              <a:buAutoNum type="arabicPeriod"/>
            </a:pPr>
            <a:r>
              <a:rPr lang="en-US" dirty="0"/>
              <a:t>After establishing agency performance measures &amp; targets, allow regions &amp; districts flexibility in planning work activities</a:t>
            </a:r>
          </a:p>
          <a:p>
            <a:pPr marL="468313" indent="-468313">
              <a:lnSpc>
                <a:spcPct val="110000"/>
              </a:lnSpc>
              <a:buFont typeface="+mj-lt"/>
              <a:buAutoNum type="arabicPeriod"/>
            </a:pPr>
            <a:r>
              <a:rPr lang="en-US" dirty="0"/>
              <a:t>Develop customer-driven targets to convey need and achievable targets for accountability</a:t>
            </a:r>
          </a:p>
          <a:p>
            <a:pPr marL="468313" indent="-468313">
              <a:lnSpc>
                <a:spcPct val="110000"/>
              </a:lnSpc>
              <a:buFont typeface="+mj-lt"/>
              <a:buAutoNum type="arabicPeriod"/>
            </a:pPr>
            <a:r>
              <a:rPr lang="en-US" dirty="0"/>
              <a:t>Develop national guidance on data quality, governance, and utilization</a:t>
            </a:r>
          </a:p>
        </p:txBody>
      </p:sp>
    </p:spTree>
    <p:extLst>
      <p:ext uri="{BB962C8B-B14F-4D97-AF65-F5344CB8AC3E}">
        <p14:creationId xmlns:p14="http://schemas.microsoft.com/office/powerpoint/2010/main" val="398807827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998</TotalTime>
  <Words>2276</Words>
  <Application>Microsoft Office PowerPoint</Application>
  <PresentationFormat>Widescreen</PresentationFormat>
  <Paragraphs>164</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Retrospect</vt:lpstr>
      <vt:lpstr>Leading Management Practices in Determining Funding Levels for Maintenance &amp; Preservation Peer Exchange</vt:lpstr>
      <vt:lpstr>Agenda</vt:lpstr>
      <vt:lpstr>Scan Objective</vt:lpstr>
      <vt:lpstr>The Scan Explored How…</vt:lpstr>
      <vt:lpstr>Scan Team</vt:lpstr>
      <vt:lpstr>Scan Approach</vt:lpstr>
      <vt:lpstr>Scan Participants</vt:lpstr>
      <vt:lpstr>Organization of Initial Findings</vt:lpstr>
      <vt:lpstr>Recommendations</vt:lpstr>
      <vt:lpstr>Implementation Activities – Dissemination</vt:lpstr>
      <vt:lpstr>Implementation Activities – Advance Practice</vt:lpstr>
      <vt:lpstr>Peer Exchange Request</vt:lpstr>
      <vt:lpstr>Peer Exchange Participants</vt:lpstr>
      <vt:lpstr>Peer Exchange Proposed Objectives</vt:lpstr>
      <vt:lpstr>Proposed Format for Peer Exchange</vt:lpstr>
      <vt:lpstr>Please Participate!!!</vt:lpstr>
      <vt:lpstr>For More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Management Practices in Determining Funding Levels for Maintenance &amp; Preservation</dc:title>
  <dc:creator>Katie Zimmerman</dc:creator>
  <cp:lastModifiedBy>McConnell, Mark</cp:lastModifiedBy>
  <cp:revision>64</cp:revision>
  <dcterms:created xsi:type="dcterms:W3CDTF">2015-11-04T20:52:56Z</dcterms:created>
  <dcterms:modified xsi:type="dcterms:W3CDTF">2018-09-18T10:59:42Z</dcterms:modified>
</cp:coreProperties>
</file>